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8" r:id="rId4"/>
    <p:sldId id="267" r:id="rId5"/>
    <p:sldId id="263" r:id="rId6"/>
    <p:sldId id="265" r:id="rId7"/>
    <p:sldId id="264" r:id="rId8"/>
    <p:sldId id="262" r:id="rId9"/>
    <p:sldId id="261" r:id="rId10"/>
    <p:sldId id="260" r:id="rId11"/>
    <p:sldId id="258" r:id="rId12"/>
    <p:sldId id="273" r:id="rId13"/>
    <p:sldId id="259" r:id="rId14"/>
    <p:sldId id="271" r:id="rId15"/>
    <p:sldId id="270" r:id="rId16"/>
    <p:sldId id="269"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18" autoAdjust="0"/>
  </p:normalViewPr>
  <p:slideViewPr>
    <p:cSldViewPr snapToGrid="0">
      <p:cViewPr varScale="1">
        <p:scale>
          <a:sx n="76" d="100"/>
          <a:sy n="76" d="100"/>
        </p:scale>
        <p:origin x="126" y="6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BA28-B918-4AF8-8578-C4627A6EC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D9E169-F8D6-409C-BD7F-D74C8DC5F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8B9055-5C69-44D7-8731-DB608307F663}"/>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7D1308B7-59BE-4D72-A4F8-89F662C1B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39F2C-9D41-4FF4-86C8-2716EFB4F7E7}"/>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196216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E42D-6BCA-4EB2-B9BB-73BBE1F861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0636A0-F4C4-4B1E-AFDF-2ECDE9F274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18012-8052-4E12-939D-3DB3BD905224}"/>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178E7FFB-F176-461F-84E4-9064C7CE44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C98C4-2EFE-4F1A-A228-3605CC3E326C}"/>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2001756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92BF8-044A-4B4B-B0EB-DF51486DF8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3B3172-66C8-4478-BFFE-52A0874A39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556F2-F035-4091-81F9-9864BB27BFB1}"/>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6315F52D-BE42-4F9C-82E1-CBD77C617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00DF1-41D0-49DF-BC50-85E405FE516D}"/>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44820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4B55-1A26-4A53-BB67-139BB203AD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BF03E-4940-4C83-A3D5-E4E8076A5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957B1-C1C1-418E-8EA7-9D5CD73A95A1}"/>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9928EF7A-0462-46A2-8C89-AC3490FB6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95DAE-3BA7-48DF-AA80-A3863FF87BC7}"/>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54199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09687-2BE1-4AF9-96AA-603EE3DFBC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17741-E55E-4AFE-88CA-39189DFDCA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09056CF-CA06-4DCA-BF90-945FB7DD4C64}"/>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680D7B43-6CAA-4784-A213-BDDDAD5E1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9BE5D-313F-43D2-8057-F872C68A70BA}"/>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30225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4A9E-1561-4B70-90DA-736047726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63AD10-B2E6-49E4-9BEF-CABAE12F9C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88EE19-277F-49C5-9731-0B274A4ED5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1DEB1-82A2-4A66-8EC7-4B5D0B544095}"/>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6" name="Footer Placeholder 5">
            <a:extLst>
              <a:ext uri="{FF2B5EF4-FFF2-40B4-BE49-F238E27FC236}">
                <a16:creationId xmlns:a16="http://schemas.microsoft.com/office/drawing/2014/main" id="{A51E3D9E-91DE-40E1-A936-D358B7E98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C3527-5908-4C60-87A2-CBB537CD66A1}"/>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63272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7C35-93EC-4A1B-9C98-4EE3EC6A3D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0CDD17-8E6E-4975-A257-82E6D0FBB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CDFC48-0AB6-4797-8A35-91F7C6775B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5014E5-F2E9-4B24-A26D-A3472024C0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5CC324-EE2E-4303-BEC1-7504E6D338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91B272-E1E1-42E0-ADB0-026A856BC95E}"/>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8" name="Footer Placeholder 7">
            <a:extLst>
              <a:ext uri="{FF2B5EF4-FFF2-40B4-BE49-F238E27FC236}">
                <a16:creationId xmlns:a16="http://schemas.microsoft.com/office/drawing/2014/main" id="{67AC5B96-157A-4C92-9EE8-B8DA71FADD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568086-2724-4983-8B2A-345D1E7F28E3}"/>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310684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FE31-260B-44EC-9553-81BD873845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20E05F-9011-476F-B1AE-4D9AC1411F67}"/>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4" name="Footer Placeholder 3">
            <a:extLst>
              <a:ext uri="{FF2B5EF4-FFF2-40B4-BE49-F238E27FC236}">
                <a16:creationId xmlns:a16="http://schemas.microsoft.com/office/drawing/2014/main" id="{04DE873A-D6CA-4953-AB3E-457735AE56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F05DD5-BD99-46F4-97F2-77380FE1D9E7}"/>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263041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02940-714B-452E-967B-D7A1DE7474C5}"/>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3" name="Footer Placeholder 2">
            <a:extLst>
              <a:ext uri="{FF2B5EF4-FFF2-40B4-BE49-F238E27FC236}">
                <a16:creationId xmlns:a16="http://schemas.microsoft.com/office/drawing/2014/main" id="{3088FE20-02B4-43B7-88E3-4A64ED72CC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934EE8-F9B7-465F-BC09-8D18134E645B}"/>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13042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86DA1-EB9E-40E0-8D6E-FDCE2E05C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22304-848B-4D92-978D-6FE24E27ED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8161F9-5E46-437B-A1F4-951331199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7A0762-59E6-4DC5-8E9D-3C10CBBC2418}"/>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6" name="Footer Placeholder 5">
            <a:extLst>
              <a:ext uri="{FF2B5EF4-FFF2-40B4-BE49-F238E27FC236}">
                <a16:creationId xmlns:a16="http://schemas.microsoft.com/office/drawing/2014/main" id="{8D57CC64-CB3A-495F-A0BB-A15F59875B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BE1ED-6165-46FF-95EF-8FDFC79D2487}"/>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163582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7454-D233-43F0-8A8E-858B8B9AE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393E8F-51A7-49AA-8C28-49184FA4B1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30DF20-32CB-40B9-841D-99A0858B89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DB3177-790D-4C5C-87BC-99F6C3081313}"/>
              </a:ext>
            </a:extLst>
          </p:cNvPr>
          <p:cNvSpPr>
            <a:spLocks noGrp="1"/>
          </p:cNvSpPr>
          <p:nvPr>
            <p:ph type="dt" sz="half" idx="10"/>
          </p:nvPr>
        </p:nvSpPr>
        <p:spPr/>
        <p:txBody>
          <a:bodyPr/>
          <a:lstStyle/>
          <a:p>
            <a:fld id="{3C205612-7D66-4850-B91B-A2EF4AF32A92}" type="datetimeFigureOut">
              <a:rPr lang="en-US" smtClean="0"/>
              <a:t>2/3/2019</a:t>
            </a:fld>
            <a:endParaRPr lang="en-US"/>
          </a:p>
        </p:txBody>
      </p:sp>
      <p:sp>
        <p:nvSpPr>
          <p:cNvPr id="6" name="Footer Placeholder 5">
            <a:extLst>
              <a:ext uri="{FF2B5EF4-FFF2-40B4-BE49-F238E27FC236}">
                <a16:creationId xmlns:a16="http://schemas.microsoft.com/office/drawing/2014/main" id="{DF0380B1-DEB0-43C6-952C-9BA815FF9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B96CC-99C3-430B-8F0C-A96249E612B4}"/>
              </a:ext>
            </a:extLst>
          </p:cNvPr>
          <p:cNvSpPr>
            <a:spLocks noGrp="1"/>
          </p:cNvSpPr>
          <p:nvPr>
            <p:ph type="sldNum" sz="quarter" idx="12"/>
          </p:nvPr>
        </p:nvSpPr>
        <p:spPr/>
        <p:txBody>
          <a:bodyPr/>
          <a:lstStyle/>
          <a:p>
            <a:fld id="{5637172E-F84B-4ED4-8A78-50B0F3B56381}" type="slidenum">
              <a:rPr lang="en-US" smtClean="0"/>
              <a:t>‹#›</a:t>
            </a:fld>
            <a:endParaRPr lang="en-US"/>
          </a:p>
        </p:txBody>
      </p:sp>
    </p:spTree>
    <p:extLst>
      <p:ext uri="{BB962C8B-B14F-4D97-AF65-F5344CB8AC3E}">
        <p14:creationId xmlns:p14="http://schemas.microsoft.com/office/powerpoint/2010/main" val="95638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972047-2D84-4E2D-9FED-EC43F8AFF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34C7AC-28C9-48FB-B201-E7D5C89FE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F93A9-BE4F-4337-A4C9-CBB6DBD09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05612-7D66-4850-B91B-A2EF4AF32A92}" type="datetimeFigureOut">
              <a:rPr lang="en-US" smtClean="0"/>
              <a:t>2/3/2019</a:t>
            </a:fld>
            <a:endParaRPr lang="en-US"/>
          </a:p>
        </p:txBody>
      </p:sp>
      <p:sp>
        <p:nvSpPr>
          <p:cNvPr id="5" name="Footer Placeholder 4">
            <a:extLst>
              <a:ext uri="{FF2B5EF4-FFF2-40B4-BE49-F238E27FC236}">
                <a16:creationId xmlns:a16="http://schemas.microsoft.com/office/drawing/2014/main" id="{4E8B715D-43E0-417B-B074-24B327DE4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DC8115-52BE-4AA8-B2D7-5440D8ADEB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7172E-F84B-4ED4-8A78-50B0F3B56381}" type="slidenum">
              <a:rPr lang="en-US" smtClean="0"/>
              <a:t>‹#›</a:t>
            </a:fld>
            <a:endParaRPr lang="en-US"/>
          </a:p>
        </p:txBody>
      </p:sp>
    </p:spTree>
    <p:extLst>
      <p:ext uri="{BB962C8B-B14F-4D97-AF65-F5344CB8AC3E}">
        <p14:creationId xmlns:p14="http://schemas.microsoft.com/office/powerpoint/2010/main" val="203314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pic>
        <p:nvPicPr>
          <p:cNvPr id="8" name="Content Placeholder 7">
            <a:extLst>
              <a:ext uri="{FF2B5EF4-FFF2-40B4-BE49-F238E27FC236}">
                <a16:creationId xmlns:a16="http://schemas.microsoft.com/office/drawing/2014/main" id="{5F6D9B9C-CD52-4999-871A-E4576F5752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32756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lstStyle/>
          <a:p>
            <a:pPr marL="0" lvl="0" indent="0" algn="ctr">
              <a:buNone/>
            </a:pPr>
            <a:r>
              <a:rPr lang="en-US" sz="3600" dirty="0">
                <a:solidFill>
                  <a:prstClr val="white"/>
                </a:solidFill>
                <a:latin typeface="Aharoni" panose="02010803020104030203" pitchFamily="2" charset="-79"/>
                <a:cs typeface="Aharoni" panose="02010803020104030203" pitchFamily="2" charset="-79"/>
              </a:rPr>
              <a:t>Understand Your Function</a:t>
            </a:r>
          </a:p>
          <a:p>
            <a:pPr marL="0" indent="0" algn="ctr">
              <a:buNone/>
            </a:pPr>
            <a:r>
              <a:rPr lang="en-US" sz="3600" dirty="0">
                <a:solidFill>
                  <a:schemeClr val="bg1"/>
                </a:solidFill>
                <a:latin typeface="Aharoni" panose="02010803020104030203" pitchFamily="2" charset="-79"/>
                <a:cs typeface="Aharoni" panose="02010803020104030203" pitchFamily="2" charset="-79"/>
              </a:rPr>
              <a:t>Your ability to unleash your potential is tied to your </a:t>
            </a:r>
            <a:r>
              <a:rPr lang="en-US" sz="3600" dirty="0">
                <a:solidFill>
                  <a:srgbClr val="FF0000"/>
                </a:solidFill>
                <a:latin typeface="Aharoni" panose="02010803020104030203" pitchFamily="2" charset="-79"/>
                <a:cs typeface="Aharoni" panose="02010803020104030203" pitchFamily="2" charset="-79"/>
              </a:rPr>
              <a:t>willingness to consistently live from God’s perspective. </a:t>
            </a:r>
            <a:r>
              <a:rPr lang="en-US" sz="3600" dirty="0">
                <a:solidFill>
                  <a:schemeClr val="bg1"/>
                </a:solidFill>
                <a:latin typeface="Aharoni" panose="02010803020104030203" pitchFamily="2" charset="-79"/>
                <a:cs typeface="Aharoni" panose="02010803020104030203" pitchFamily="2" charset="-79"/>
              </a:rPr>
              <a:t>God </a:t>
            </a:r>
            <a:r>
              <a:rPr lang="en-US" sz="3600" dirty="0">
                <a:solidFill>
                  <a:srgbClr val="FF0000"/>
                </a:solidFill>
                <a:latin typeface="Aharoni" panose="02010803020104030203" pitchFamily="2" charset="-79"/>
                <a:cs typeface="Aharoni" panose="02010803020104030203" pitchFamily="2" charset="-79"/>
              </a:rPr>
              <a:t>is not </a:t>
            </a:r>
            <a:r>
              <a:rPr lang="en-US" sz="3600" dirty="0">
                <a:solidFill>
                  <a:schemeClr val="bg1"/>
                </a:solidFill>
                <a:latin typeface="Aharoni" panose="02010803020104030203" pitchFamily="2" charset="-79"/>
                <a:cs typeface="Aharoni" panose="02010803020104030203" pitchFamily="2" charset="-79"/>
              </a:rPr>
              <a:t>influenced by outward appearances; </a:t>
            </a:r>
            <a:r>
              <a:rPr lang="en-US" sz="3600" dirty="0">
                <a:solidFill>
                  <a:srgbClr val="FF0000"/>
                </a:solidFill>
                <a:latin typeface="Aharoni" panose="02010803020104030203" pitchFamily="2" charset="-79"/>
                <a:cs typeface="Aharoni" panose="02010803020104030203" pitchFamily="2" charset="-79"/>
              </a:rPr>
              <a:t>neither is </a:t>
            </a:r>
            <a:r>
              <a:rPr lang="en-US" sz="3600" dirty="0">
                <a:solidFill>
                  <a:schemeClr val="bg1"/>
                </a:solidFill>
                <a:latin typeface="Aharoni" panose="02010803020104030203" pitchFamily="2" charset="-79"/>
                <a:cs typeface="Aharoni" panose="02010803020104030203" pitchFamily="2" charset="-79"/>
              </a:rPr>
              <a:t>His power diminished by seemingly impossible obstacles.</a:t>
            </a:r>
          </a:p>
          <a:p>
            <a:pPr marL="0" indent="0" algn="ctr">
              <a:buNone/>
            </a:pPr>
            <a:r>
              <a:rPr lang="en-US" sz="3600" dirty="0">
                <a:solidFill>
                  <a:schemeClr val="bg1"/>
                </a:solidFill>
                <a:latin typeface="Aharoni" panose="02010803020104030203" pitchFamily="2" charset="-79"/>
                <a:cs typeface="Aharoni" panose="02010803020104030203" pitchFamily="2" charset="-79"/>
              </a:rPr>
              <a:t>2 Corinthians 5:7 </a:t>
            </a:r>
          </a:p>
          <a:p>
            <a:pPr marL="0" indent="0" algn="ctr">
              <a:buNone/>
            </a:pPr>
            <a:r>
              <a:rPr lang="en-US" sz="3600" dirty="0">
                <a:solidFill>
                  <a:schemeClr val="bg1"/>
                </a:solidFill>
                <a:latin typeface="Aharoni" panose="02010803020104030203" pitchFamily="2" charset="-79"/>
                <a:cs typeface="Aharoni" panose="02010803020104030203" pitchFamily="2" charset="-79"/>
              </a:rPr>
              <a:t>Hebrews 11:1 (Amp)</a:t>
            </a:r>
          </a:p>
          <a:p>
            <a:pPr marL="0" indent="0" algn="ctr">
              <a:buNone/>
            </a:pPr>
            <a:r>
              <a:rPr lang="en-US" sz="3600" dirty="0">
                <a:solidFill>
                  <a:schemeClr val="bg1"/>
                </a:solidFill>
                <a:latin typeface="Aharoni" panose="02010803020104030203" pitchFamily="2" charset="-79"/>
                <a:cs typeface="Aharoni" panose="02010803020104030203" pitchFamily="2" charset="-79"/>
              </a:rPr>
              <a:t>Mark 11:22-24</a:t>
            </a:r>
          </a:p>
          <a:p>
            <a:pPr marL="0" indent="0" algn="ctr">
              <a:buNone/>
            </a:pPr>
            <a:r>
              <a:rPr lang="en-US" sz="3600" dirty="0">
                <a:solidFill>
                  <a:schemeClr val="bg1"/>
                </a:solidFill>
                <a:latin typeface="Aharoni" panose="02010803020104030203" pitchFamily="2" charset="-79"/>
                <a:cs typeface="Aharoni" panose="02010803020104030203" pitchFamily="2" charset="-79"/>
              </a:rPr>
              <a:t>(Jer. 32:27) (Jer. 32:17) (Mark 9:23) (Matt. 19:26)</a:t>
            </a:r>
          </a:p>
        </p:txBody>
      </p:sp>
    </p:spTree>
    <p:extLst>
      <p:ext uri="{BB962C8B-B14F-4D97-AF65-F5344CB8AC3E}">
        <p14:creationId xmlns:p14="http://schemas.microsoft.com/office/powerpoint/2010/main" val="774347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lstStyle/>
          <a:p>
            <a:pPr marL="0" indent="0" algn="ctr">
              <a:buNone/>
            </a:pPr>
            <a:r>
              <a:rPr lang="en-US" sz="3600" dirty="0">
                <a:solidFill>
                  <a:schemeClr val="bg1"/>
                </a:solidFill>
                <a:latin typeface="Aharoni" panose="02010803020104030203" pitchFamily="2" charset="-79"/>
                <a:cs typeface="Aharoni" panose="02010803020104030203" pitchFamily="2" charset="-79"/>
              </a:rPr>
              <a:t>Understand Your Purpose</a:t>
            </a:r>
          </a:p>
          <a:p>
            <a:pPr marL="0" indent="0" algn="ctr">
              <a:buNone/>
            </a:pPr>
            <a:r>
              <a:rPr lang="en-US" sz="3200" dirty="0">
                <a:solidFill>
                  <a:schemeClr val="bg1"/>
                </a:solidFill>
                <a:latin typeface="Aharoni" panose="02010803020104030203" pitchFamily="2" charset="-79"/>
                <a:cs typeface="Aharoni" panose="02010803020104030203" pitchFamily="2" charset="-79"/>
              </a:rPr>
              <a:t>Your </a:t>
            </a:r>
            <a:r>
              <a:rPr lang="en-US" sz="3200" dirty="0">
                <a:solidFill>
                  <a:srgbClr val="FF0000"/>
                </a:solidFill>
                <a:latin typeface="Aharoni" panose="02010803020104030203" pitchFamily="2" charset="-79"/>
                <a:cs typeface="Aharoni" panose="02010803020104030203" pitchFamily="2" charset="-79"/>
              </a:rPr>
              <a:t>potential enables </a:t>
            </a:r>
            <a:r>
              <a:rPr lang="en-US" sz="3200" dirty="0">
                <a:solidFill>
                  <a:schemeClr val="bg1"/>
                </a:solidFill>
                <a:latin typeface="Aharoni" panose="02010803020104030203" pitchFamily="2" charset="-79"/>
                <a:cs typeface="Aharoni" panose="02010803020104030203" pitchFamily="2" charset="-79"/>
              </a:rPr>
              <a:t>you to fulfill your purpose, and your </a:t>
            </a:r>
            <a:r>
              <a:rPr lang="en-US" sz="3200" dirty="0">
                <a:solidFill>
                  <a:srgbClr val="FF0000"/>
                </a:solidFill>
                <a:latin typeface="Aharoni" panose="02010803020104030203" pitchFamily="2" charset="-79"/>
                <a:cs typeface="Aharoni" panose="02010803020104030203" pitchFamily="2" charset="-79"/>
              </a:rPr>
              <a:t>purpose reveals </a:t>
            </a:r>
            <a:r>
              <a:rPr lang="en-US" sz="3200" dirty="0">
                <a:solidFill>
                  <a:schemeClr val="bg1"/>
                </a:solidFill>
                <a:latin typeface="Aharoni" panose="02010803020104030203" pitchFamily="2" charset="-79"/>
                <a:cs typeface="Aharoni" panose="02010803020104030203" pitchFamily="2" charset="-79"/>
              </a:rPr>
              <a:t>the potential hidden within you.</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600" dirty="0">
                <a:solidFill>
                  <a:schemeClr val="bg1"/>
                </a:solidFill>
                <a:latin typeface="Aharoni" panose="02010803020104030203" pitchFamily="2" charset="-79"/>
                <a:cs typeface="Aharoni" panose="02010803020104030203" pitchFamily="2" charset="-79"/>
              </a:rPr>
              <a:t>“necessity is the mother of invention”</a:t>
            </a:r>
          </a:p>
          <a:p>
            <a:pPr marL="0" indent="0" algn="ctr">
              <a:buNone/>
            </a:pPr>
            <a:endParaRPr lang="en-US" sz="4000" dirty="0">
              <a:solidFill>
                <a:schemeClr val="bg1"/>
              </a:solidFill>
              <a:latin typeface="Aharoni" panose="02010803020104030203" pitchFamily="2" charset="-79"/>
              <a:cs typeface="Aharoni" panose="02010803020104030203" pitchFamily="2" charset="-79"/>
            </a:endParaRPr>
          </a:p>
          <a:p>
            <a:pPr marL="0" indent="0" algn="ctr">
              <a:buNone/>
            </a:pPr>
            <a:r>
              <a:rPr lang="en-US" sz="4000" dirty="0">
                <a:solidFill>
                  <a:schemeClr val="bg1"/>
                </a:solidFill>
                <a:latin typeface="Aharoni" panose="02010803020104030203" pitchFamily="2" charset="-79"/>
                <a:cs typeface="Aharoni" panose="02010803020104030203" pitchFamily="2" charset="-79"/>
              </a:rPr>
              <a:t>James 1:1-8</a:t>
            </a:r>
          </a:p>
        </p:txBody>
      </p:sp>
    </p:spTree>
    <p:extLst>
      <p:ext uri="{BB962C8B-B14F-4D97-AF65-F5344CB8AC3E}">
        <p14:creationId xmlns:p14="http://schemas.microsoft.com/office/powerpoint/2010/main" val="32359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lstStyle/>
          <a:p>
            <a:pPr marL="0" lvl="0" indent="0" algn="ctr">
              <a:buNone/>
            </a:pPr>
            <a:r>
              <a:rPr lang="en-US" sz="3600" dirty="0">
                <a:solidFill>
                  <a:prstClr val="white"/>
                </a:solidFill>
                <a:latin typeface="Aharoni" panose="02010803020104030203" pitchFamily="2" charset="-79"/>
                <a:cs typeface="Aharoni" panose="02010803020104030203" pitchFamily="2" charset="-79"/>
              </a:rPr>
              <a:t>Know Your Resources</a:t>
            </a:r>
          </a:p>
          <a:p>
            <a:pPr marL="0" indent="0" algn="ctr">
              <a:buNone/>
            </a:pPr>
            <a:r>
              <a:rPr lang="en-US" sz="3600" dirty="0">
                <a:solidFill>
                  <a:schemeClr val="bg1"/>
                </a:solidFill>
                <a:latin typeface="Aharoni" panose="02010803020104030203" pitchFamily="2" charset="-79"/>
                <a:cs typeface="Aharoni" panose="02010803020104030203" pitchFamily="2" charset="-79"/>
              </a:rPr>
              <a:t>Provisions are given </a:t>
            </a:r>
            <a:r>
              <a:rPr lang="en-US" sz="3600" dirty="0">
                <a:solidFill>
                  <a:srgbClr val="FF0000"/>
                </a:solidFill>
                <a:latin typeface="Aharoni" panose="02010803020104030203" pitchFamily="2" charset="-79"/>
                <a:cs typeface="Aharoni" panose="02010803020104030203" pitchFamily="2" charset="-79"/>
              </a:rPr>
              <a:t>for the fulfillment of vision</a:t>
            </a:r>
            <a:r>
              <a:rPr lang="en-US" sz="3600" dirty="0">
                <a:solidFill>
                  <a:schemeClr val="bg1"/>
                </a:solidFill>
                <a:latin typeface="Aharoni" panose="02010803020104030203" pitchFamily="2" charset="-79"/>
                <a:cs typeface="Aharoni" panose="02010803020104030203" pitchFamily="2" charset="-79"/>
              </a:rPr>
              <a:t>. God functions in a similar manner. As </a:t>
            </a:r>
            <a:r>
              <a:rPr lang="en-US" sz="3600" dirty="0">
                <a:solidFill>
                  <a:srgbClr val="FF0000"/>
                </a:solidFill>
                <a:latin typeface="Aharoni" panose="02010803020104030203" pitchFamily="2" charset="-79"/>
                <a:cs typeface="Aharoni" panose="02010803020104030203" pitchFamily="2" charset="-79"/>
              </a:rPr>
              <a:t>He forms and fashions each person for a specific purpose, He also provides the necessary resources to accomplish His plans.</a:t>
            </a:r>
          </a:p>
          <a:p>
            <a:pPr marL="0" indent="0" algn="ctr">
              <a:buNone/>
            </a:pPr>
            <a:r>
              <a:rPr lang="en-US" sz="3600" dirty="0">
                <a:solidFill>
                  <a:schemeClr val="bg1"/>
                </a:solidFill>
                <a:latin typeface="Aharoni" panose="02010803020104030203" pitchFamily="2" charset="-79"/>
                <a:cs typeface="Aharoni" panose="02010803020104030203" pitchFamily="2" charset="-79"/>
              </a:rPr>
              <a:t>Romans 12:3</a:t>
            </a:r>
          </a:p>
          <a:p>
            <a:pPr marL="0" indent="0" algn="ctr">
              <a:buNone/>
            </a:pPr>
            <a:r>
              <a:rPr lang="en-US" sz="3600" dirty="0">
                <a:solidFill>
                  <a:schemeClr val="bg1"/>
                </a:solidFill>
                <a:latin typeface="Aharoni" panose="02010803020104030203" pitchFamily="2" charset="-79"/>
                <a:cs typeface="Aharoni" panose="02010803020104030203" pitchFamily="2" charset="-79"/>
              </a:rPr>
              <a:t>Romans 11:29</a:t>
            </a:r>
          </a:p>
          <a:p>
            <a:pPr marL="0" indent="0" algn="ctr">
              <a:buNone/>
            </a:pPr>
            <a:r>
              <a:rPr lang="en-US" sz="3600" dirty="0">
                <a:solidFill>
                  <a:schemeClr val="bg1"/>
                </a:solidFill>
                <a:latin typeface="Aharoni" panose="02010803020104030203" pitchFamily="2" charset="-79"/>
                <a:cs typeface="Aharoni" panose="02010803020104030203" pitchFamily="2" charset="-79"/>
              </a:rPr>
              <a:t>John 15:16</a:t>
            </a:r>
          </a:p>
          <a:p>
            <a:pPr marL="0" indent="0" algn="ctr">
              <a:buNone/>
            </a:pPr>
            <a:endParaRPr lang="en-US" dirty="0">
              <a:solidFill>
                <a:schemeClr val="bg1"/>
              </a:solidFill>
            </a:endParaRPr>
          </a:p>
          <a:p>
            <a:pPr marL="0" indent="0" algn="ctr">
              <a:buNone/>
            </a:pPr>
            <a:endParaRPr lang="en-US" dirty="0">
              <a:solidFill>
                <a:schemeClr val="bg1"/>
              </a:solidFill>
            </a:endParaRPr>
          </a:p>
        </p:txBody>
      </p:sp>
    </p:spTree>
    <p:extLst>
      <p:ext uri="{BB962C8B-B14F-4D97-AF65-F5344CB8AC3E}">
        <p14:creationId xmlns:p14="http://schemas.microsoft.com/office/powerpoint/2010/main" val="271524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lstStyle/>
          <a:p>
            <a:pPr marL="0" lvl="0" indent="0" algn="ctr">
              <a:buNone/>
            </a:pPr>
            <a:r>
              <a:rPr lang="en-US" sz="3600" dirty="0">
                <a:solidFill>
                  <a:prstClr val="white"/>
                </a:solidFill>
                <a:latin typeface="Aharoni" panose="02010803020104030203" pitchFamily="2" charset="-79"/>
                <a:cs typeface="Aharoni" panose="02010803020104030203" pitchFamily="2" charset="-79"/>
              </a:rPr>
              <a:t>Maintain the Right Environment</a:t>
            </a:r>
          </a:p>
          <a:p>
            <a:pPr marL="0" lvl="0" indent="0" algn="ctr">
              <a:buNone/>
            </a:pPr>
            <a:endParaRPr lang="en-US" sz="3600" dirty="0">
              <a:solidFill>
                <a:prstClr val="white"/>
              </a:solidFill>
              <a:latin typeface="Aharoni" panose="02010803020104030203" pitchFamily="2" charset="-79"/>
              <a:cs typeface="Aharoni" panose="02010803020104030203" pitchFamily="2" charset="-79"/>
            </a:endParaRPr>
          </a:p>
          <a:p>
            <a:pPr marL="0" indent="0" algn="ctr">
              <a:buNone/>
            </a:pPr>
            <a:r>
              <a:rPr lang="en-US" sz="3600" dirty="0">
                <a:solidFill>
                  <a:schemeClr val="bg1"/>
                </a:solidFill>
                <a:latin typeface="Aharoni" panose="02010803020104030203" pitchFamily="2" charset="-79"/>
                <a:cs typeface="Aharoni" panose="02010803020104030203" pitchFamily="2" charset="-79"/>
              </a:rPr>
              <a:t>Life outside your ideal environment will destroy your potential because a wrong environment always means death</a:t>
            </a:r>
            <a:r>
              <a:rPr lang="en-US" dirty="0">
                <a:solidFill>
                  <a:schemeClr val="bg1"/>
                </a:solidFill>
                <a:latin typeface="Aharoni" panose="02010803020104030203" pitchFamily="2" charset="-79"/>
                <a:cs typeface="Aharoni" panose="02010803020104030203" pitchFamily="2" charset="-79"/>
              </a:rPr>
              <a:t>.</a:t>
            </a:r>
          </a:p>
          <a:p>
            <a:pPr marL="0" indent="0" algn="ctr">
              <a:buNone/>
            </a:pPr>
            <a:endParaRPr lang="en-US" dirty="0">
              <a:solidFill>
                <a:schemeClr val="bg1"/>
              </a:solidFill>
              <a:latin typeface="Aharoni" panose="02010803020104030203" pitchFamily="2" charset="-79"/>
              <a:cs typeface="Aharoni" panose="02010803020104030203" pitchFamily="2" charset="-79"/>
            </a:endParaRPr>
          </a:p>
          <a:p>
            <a:pPr marL="0" indent="0" algn="ctr">
              <a:buNone/>
            </a:pPr>
            <a:r>
              <a:rPr lang="en-US" sz="4000" dirty="0">
                <a:solidFill>
                  <a:schemeClr val="bg1"/>
                </a:solidFill>
                <a:latin typeface="Aharoni" panose="02010803020104030203" pitchFamily="2" charset="-79"/>
                <a:cs typeface="Aharoni" panose="02010803020104030203" pitchFamily="2" charset="-79"/>
              </a:rPr>
              <a:t>Romans 6:14-18</a:t>
            </a:r>
          </a:p>
          <a:p>
            <a:pPr marL="0" indent="0" algn="ctr">
              <a:buNone/>
            </a:pPr>
            <a:r>
              <a:rPr lang="en-US" sz="4000" dirty="0">
                <a:solidFill>
                  <a:schemeClr val="bg1"/>
                </a:solidFill>
                <a:latin typeface="Aharoni" panose="02010803020104030203" pitchFamily="2" charset="-79"/>
                <a:cs typeface="Aharoni" panose="02010803020104030203" pitchFamily="2" charset="-79"/>
              </a:rPr>
              <a:t>Luke 5:37-38</a:t>
            </a:r>
          </a:p>
          <a:p>
            <a:pPr marL="0" indent="0" algn="ctr">
              <a:buNone/>
            </a:pPr>
            <a:r>
              <a:rPr lang="en-US" sz="4000" dirty="0">
                <a:solidFill>
                  <a:schemeClr val="bg1"/>
                </a:solidFill>
                <a:latin typeface="Aharoni" panose="02010803020104030203" pitchFamily="2" charset="-79"/>
                <a:cs typeface="Aharoni" panose="02010803020104030203" pitchFamily="2" charset="-79"/>
              </a:rPr>
              <a:t>Hose 10:12</a:t>
            </a:r>
          </a:p>
          <a:p>
            <a:pPr marL="0" indent="0" algn="ctr">
              <a:buNone/>
            </a:pPr>
            <a:endParaRPr lang="en-US" dirty="0">
              <a:solidFill>
                <a:schemeClr val="bg1"/>
              </a:solidFill>
              <a:latin typeface="Aharoni" panose="02010803020104030203" pitchFamily="2" charset="-79"/>
              <a:cs typeface="Aharoni" panose="02010803020104030203" pitchFamily="2" charset="-79"/>
            </a:endParaRPr>
          </a:p>
          <a:p>
            <a:pPr marL="0" indent="0" algn="ctr">
              <a:buNone/>
            </a:pPr>
            <a:endParaRPr lang="en-US"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5523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lnSpcReduction="10000"/>
          </a:bodyPr>
          <a:lstStyle/>
          <a:p>
            <a:pPr marL="0" lvl="0" indent="0" algn="ctr">
              <a:buNone/>
            </a:pPr>
            <a:r>
              <a:rPr lang="en-US" sz="3600" dirty="0">
                <a:solidFill>
                  <a:prstClr val="white"/>
                </a:solidFill>
                <a:latin typeface="Aharoni" panose="02010803020104030203" pitchFamily="2" charset="-79"/>
                <a:cs typeface="Aharoni" panose="02010803020104030203" pitchFamily="2" charset="-79"/>
              </a:rPr>
              <a:t>Work: The Master Key</a:t>
            </a:r>
          </a:p>
          <a:p>
            <a:pPr marL="0" lvl="0" indent="0" algn="ctr">
              <a:buNone/>
            </a:pPr>
            <a:r>
              <a:rPr lang="en-US" sz="3600" dirty="0">
                <a:solidFill>
                  <a:prstClr val="white"/>
                </a:solidFill>
                <a:latin typeface="Aharoni" panose="02010803020104030203" pitchFamily="2" charset="-79"/>
                <a:cs typeface="Aharoni" panose="02010803020104030203" pitchFamily="2" charset="-79"/>
              </a:rPr>
              <a:t>The love of work is the secret to personal progress, productivity, and fulfillment because work encourages the release of potential, and potential is the abundance of talents, abilities, and capabilities given to every person. When you refuse to work, you deny yourself the opportunity to fulfill your potential and your purpose, and you forfeit the productivity that could have blessed yourself and others.</a:t>
            </a:r>
          </a:p>
          <a:p>
            <a:pPr marL="0" lvl="0" indent="0" algn="ctr">
              <a:buNone/>
            </a:pPr>
            <a:endParaRPr lang="en-US" sz="3200" dirty="0">
              <a:solidFill>
                <a:prstClr val="white"/>
              </a:solidFill>
              <a:latin typeface="Aharoni" panose="02010803020104030203" pitchFamily="2" charset="-79"/>
              <a:cs typeface="Aharoni" panose="02010803020104030203" pitchFamily="2" charset="-79"/>
            </a:endParaRPr>
          </a:p>
          <a:p>
            <a:pPr marL="0" lvl="0" indent="0" algn="ctr">
              <a:buNone/>
            </a:pPr>
            <a:r>
              <a:rPr lang="en-US" sz="3200" dirty="0">
                <a:solidFill>
                  <a:prstClr val="white"/>
                </a:solidFill>
                <a:latin typeface="Aharoni" panose="02010803020104030203" pitchFamily="2" charset="-79"/>
                <a:cs typeface="Aharoni" panose="02010803020104030203" pitchFamily="2" charset="-79"/>
              </a:rPr>
              <a:t>. </a:t>
            </a:r>
          </a:p>
          <a:p>
            <a:pPr marL="0" lvl="0" indent="0" algn="ctr">
              <a:buNone/>
            </a:pPr>
            <a:endParaRPr lang="en-US" sz="3200" dirty="0">
              <a:solidFill>
                <a:prstClr val="white"/>
              </a:solidFill>
              <a:latin typeface="Aharoni" panose="02010803020104030203" pitchFamily="2" charset="-79"/>
              <a:cs typeface="Aharoni" panose="02010803020104030203" pitchFamily="2" charset="-79"/>
            </a:endParaRPr>
          </a:p>
          <a:p>
            <a:pPr marL="0" indent="0" algn="ctr">
              <a:buNone/>
            </a:pPr>
            <a:endParaRPr lang="en-US" dirty="0"/>
          </a:p>
        </p:txBody>
      </p:sp>
    </p:spTree>
    <p:extLst>
      <p:ext uri="{BB962C8B-B14F-4D97-AF65-F5344CB8AC3E}">
        <p14:creationId xmlns:p14="http://schemas.microsoft.com/office/powerpoint/2010/main" val="85465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lgn="ctr">
              <a:buNone/>
            </a:pPr>
            <a:r>
              <a:rPr lang="en-US" sz="3600" dirty="0">
                <a:solidFill>
                  <a:schemeClr val="bg1"/>
                </a:solidFill>
                <a:latin typeface="Aharoni" panose="02010803020104030203" pitchFamily="2" charset="-79"/>
                <a:cs typeface="Aharoni" panose="02010803020104030203" pitchFamily="2" charset="-79"/>
              </a:rPr>
              <a:t>Purpose for Work</a:t>
            </a:r>
          </a:p>
          <a:p>
            <a:pPr marL="0" indent="0" algn="ctr">
              <a:buNone/>
            </a:pPr>
            <a:r>
              <a:rPr lang="en-US" sz="3200" dirty="0">
                <a:solidFill>
                  <a:schemeClr val="bg1"/>
                </a:solidFill>
                <a:latin typeface="Aharoni" panose="02010803020104030203" pitchFamily="2" charset="-79"/>
                <a:cs typeface="Aharoni" panose="02010803020104030203" pitchFamily="2" charset="-79"/>
              </a:rPr>
              <a:t>Work as God planned it was given to man before he sinned. It is His tool to make us productive and fruitful. God’s assignments and activities always involve work.</a:t>
            </a:r>
          </a:p>
          <a:p>
            <a:pPr marL="0" indent="0" algn="ctr">
              <a:buNone/>
            </a:pPr>
            <a:r>
              <a:rPr lang="en-US" sz="3200" dirty="0">
                <a:solidFill>
                  <a:schemeClr val="bg1"/>
                </a:solidFill>
                <a:latin typeface="Aharoni" panose="02010803020104030203" pitchFamily="2" charset="-79"/>
                <a:cs typeface="Aharoni" panose="02010803020104030203" pitchFamily="2" charset="-79"/>
              </a:rPr>
              <a:t>Although </a:t>
            </a:r>
            <a:r>
              <a:rPr lang="en-US" sz="3200" dirty="0">
                <a:solidFill>
                  <a:srgbClr val="FF0000"/>
                </a:solidFill>
                <a:latin typeface="Aharoni" panose="02010803020104030203" pitchFamily="2" charset="-79"/>
                <a:cs typeface="Aharoni" panose="02010803020104030203" pitchFamily="2" charset="-79"/>
              </a:rPr>
              <a:t>the conditions of work changed </a:t>
            </a:r>
            <a:r>
              <a:rPr lang="en-US" sz="3200" dirty="0">
                <a:solidFill>
                  <a:schemeClr val="bg1"/>
                </a:solidFill>
                <a:latin typeface="Aharoni" panose="02010803020104030203" pitchFamily="2" charset="-79"/>
                <a:cs typeface="Aharoni" panose="02010803020104030203" pitchFamily="2" charset="-79"/>
              </a:rPr>
              <a:t>after sin—becoming painful and requiring great effort—</a:t>
            </a:r>
            <a:r>
              <a:rPr lang="en-US" sz="3200" dirty="0">
                <a:solidFill>
                  <a:srgbClr val="FF0000"/>
                </a:solidFill>
                <a:latin typeface="Aharoni" panose="02010803020104030203" pitchFamily="2" charset="-79"/>
                <a:cs typeface="Aharoni" panose="02010803020104030203" pitchFamily="2" charset="-79"/>
              </a:rPr>
              <a:t>the purpose of work did not</a:t>
            </a:r>
            <a:r>
              <a:rPr lang="en-US" sz="3200" dirty="0">
                <a:solidFill>
                  <a:schemeClr val="bg1"/>
                </a:solidFill>
                <a:latin typeface="Aharoni" panose="02010803020104030203" pitchFamily="2" charset="-79"/>
                <a:cs typeface="Aharoni" panose="02010803020104030203" pitchFamily="2" charset="-79"/>
              </a:rPr>
              <a:t>. Work is not a result of sin.</a:t>
            </a:r>
          </a:p>
          <a:p>
            <a:pPr marL="0" indent="0" algn="ctr">
              <a:buNone/>
            </a:pPr>
            <a:r>
              <a:rPr lang="en-US" sz="3600" dirty="0">
                <a:solidFill>
                  <a:schemeClr val="bg1"/>
                </a:solidFill>
                <a:latin typeface="Aharoni" panose="02010803020104030203" pitchFamily="2" charset="-79"/>
                <a:cs typeface="Aharoni" panose="02010803020104030203" pitchFamily="2" charset="-79"/>
              </a:rPr>
              <a:t>Gen. 2:5,15</a:t>
            </a:r>
          </a:p>
          <a:p>
            <a:pPr marL="0" indent="0" algn="ctr">
              <a:buNone/>
            </a:pPr>
            <a:r>
              <a:rPr lang="en-US" sz="3600" dirty="0">
                <a:solidFill>
                  <a:schemeClr val="bg1"/>
                </a:solidFill>
                <a:latin typeface="Aharoni" panose="02010803020104030203" pitchFamily="2" charset="-79"/>
                <a:cs typeface="Aharoni" panose="02010803020104030203" pitchFamily="2" charset="-79"/>
              </a:rPr>
              <a:t>James 2:14-19, 25-26 (MSG)</a:t>
            </a:r>
          </a:p>
          <a:p>
            <a:pPr marL="0" indent="0" algn="ctr">
              <a:buNone/>
            </a:pPr>
            <a:endParaRPr lang="en-US" sz="3600" dirty="0">
              <a:solidFill>
                <a:schemeClr val="bg1"/>
              </a:solidFill>
              <a:latin typeface="Aharoni" panose="02010803020104030203" pitchFamily="2" charset="-79"/>
              <a:cs typeface="Aharoni" panose="02010803020104030203" pitchFamily="2" charset="-79"/>
            </a:endParaRPr>
          </a:p>
          <a:p>
            <a:pPr marL="0" indent="0" algn="ctr">
              <a:buNone/>
            </a:pPr>
            <a:endParaRPr lang="en-US" sz="3600" dirty="0">
              <a:solidFill>
                <a:schemeClr val="bg1"/>
              </a:solidFill>
              <a:latin typeface="Aharoni" panose="02010803020104030203" pitchFamily="2" charset="-79"/>
              <a:cs typeface="Aharoni" panose="02010803020104030203" pitchFamily="2" charset="-79"/>
            </a:endParaRPr>
          </a:p>
          <a:p>
            <a:pPr marL="0" indent="0" algn="ctr">
              <a:buNone/>
            </a:pPr>
            <a:endParaRPr lang="en-US" sz="3600" dirty="0">
              <a:solidFill>
                <a:schemeClr val="bg1"/>
              </a:solidFill>
              <a:latin typeface="Aharoni" panose="02010803020104030203" pitchFamily="2" charset="-79"/>
              <a:cs typeface="Aharoni" panose="02010803020104030203" pitchFamily="2" charset="-79"/>
            </a:endParaRPr>
          </a:p>
          <a:p>
            <a:pPr marL="0" indent="0" algn="ctr">
              <a:buNone/>
            </a:pPr>
            <a:endParaRPr lang="en-US" sz="3600" dirty="0">
              <a:solidFill>
                <a:schemeClr val="bg1"/>
              </a:solidFill>
              <a:latin typeface="Aharoni" panose="02010803020104030203" pitchFamily="2" charset="-79"/>
              <a:cs typeface="Aharoni" panose="02010803020104030203" pitchFamily="2" charset="-79"/>
            </a:endParaRPr>
          </a:p>
          <a:p>
            <a:pPr marL="0" indent="0" algn="ctr">
              <a:buNone/>
            </a:pPr>
            <a:endParaRPr lang="en-US" sz="36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0146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9467814" cy="6401437"/>
          </a:xfrm>
        </p:spPr>
        <p:txBody>
          <a:bodyPr>
            <a:normAutofit/>
          </a:bodyPr>
          <a:lstStyle/>
          <a:p>
            <a:pPr marL="0" indent="0" algn="ctr">
              <a:buNone/>
            </a:pPr>
            <a:r>
              <a:rPr lang="en-US" sz="8800" dirty="0">
                <a:solidFill>
                  <a:schemeClr val="bg1"/>
                </a:solidFill>
                <a:latin typeface="Aharoni" panose="02010803020104030203" pitchFamily="2" charset="-79"/>
                <a:cs typeface="Aharoni" panose="02010803020104030203" pitchFamily="2" charset="-79"/>
              </a:rPr>
              <a:t>NOW WHAT</a:t>
            </a:r>
          </a:p>
          <a:p>
            <a:pPr marL="0" indent="0" algn="ctr">
              <a:buNone/>
            </a:pPr>
            <a:endParaRPr lang="en-US" sz="8800" dirty="0">
              <a:solidFill>
                <a:schemeClr val="bg1"/>
              </a:solidFill>
              <a:latin typeface="Aharoni" panose="02010803020104030203" pitchFamily="2" charset="-79"/>
              <a:cs typeface="Aharoni" panose="02010803020104030203" pitchFamily="2" charset="-79"/>
            </a:endParaRPr>
          </a:p>
        </p:txBody>
      </p:sp>
      <p:pic>
        <p:nvPicPr>
          <p:cNvPr id="1028" name="Picture 4" descr="Related image">
            <a:extLst>
              <a:ext uri="{FF2B5EF4-FFF2-40B4-BE49-F238E27FC236}">
                <a16:creationId xmlns:a16="http://schemas.microsoft.com/office/drawing/2014/main" id="{4CD66750-7D3C-4011-BA19-B7319D571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511300"/>
            <a:ext cx="38989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134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lnSpcReduction="10000"/>
          </a:bodyPr>
          <a:lstStyle/>
          <a:p>
            <a:pPr marL="0" indent="0" algn="ctr">
              <a:buNone/>
            </a:pPr>
            <a:r>
              <a:rPr lang="en-US" sz="6000" dirty="0">
                <a:solidFill>
                  <a:schemeClr val="bg1"/>
                </a:solidFill>
                <a:latin typeface="Aharoni" panose="02010803020104030203" pitchFamily="2" charset="-79"/>
                <a:cs typeface="Aharoni" panose="02010803020104030203" pitchFamily="2" charset="-79"/>
              </a:rPr>
              <a:t>To Do List:</a:t>
            </a:r>
          </a:p>
          <a:p>
            <a:pPr>
              <a:buFont typeface="Wingdings" panose="05000000000000000000" pitchFamily="2" charset="2"/>
              <a:buChar char="Ø"/>
            </a:pPr>
            <a:r>
              <a:rPr lang="en-US" sz="3600" dirty="0">
                <a:solidFill>
                  <a:schemeClr val="bg1"/>
                </a:solidFill>
                <a:latin typeface="Aharoni" panose="02010803020104030203" pitchFamily="2" charset="-79"/>
                <a:cs typeface="Aharoni" panose="02010803020104030203" pitchFamily="2" charset="-79"/>
              </a:rPr>
              <a:t>Spend TIME with God discovering my Potential; my gifts, talents, skillsets, and passions.</a:t>
            </a:r>
          </a:p>
          <a:p>
            <a:pPr>
              <a:buFont typeface="Wingdings" panose="05000000000000000000" pitchFamily="2" charset="2"/>
              <a:buChar char="Ø"/>
            </a:pPr>
            <a:r>
              <a:rPr lang="en-US" sz="3600" dirty="0">
                <a:solidFill>
                  <a:schemeClr val="bg1"/>
                </a:solidFill>
                <a:latin typeface="Aharoni" panose="02010803020104030203" pitchFamily="2" charset="-79"/>
                <a:cs typeface="Aharoni" panose="02010803020104030203" pitchFamily="2" charset="-79"/>
              </a:rPr>
              <a:t>Repent (CHANGE DIRECTION) for not taking advantage of your Potential.</a:t>
            </a:r>
          </a:p>
          <a:p>
            <a:pPr>
              <a:buFont typeface="Wingdings" panose="05000000000000000000" pitchFamily="2" charset="2"/>
              <a:buChar char="Ø"/>
            </a:pPr>
            <a:r>
              <a:rPr lang="en-US" sz="3600" dirty="0">
                <a:solidFill>
                  <a:schemeClr val="bg1"/>
                </a:solidFill>
                <a:latin typeface="Aharoni" panose="02010803020104030203" pitchFamily="2" charset="-79"/>
                <a:cs typeface="Aharoni" panose="02010803020104030203" pitchFamily="2" charset="-79"/>
              </a:rPr>
              <a:t>Find opportunities to fulfill your Potential.</a:t>
            </a:r>
          </a:p>
          <a:p>
            <a:pPr>
              <a:buFont typeface="Wingdings" panose="05000000000000000000" pitchFamily="2" charset="2"/>
              <a:buChar char="Ø"/>
            </a:pPr>
            <a:r>
              <a:rPr lang="en-US" sz="3600" dirty="0">
                <a:solidFill>
                  <a:srgbClr val="FF0000"/>
                </a:solidFill>
                <a:latin typeface="Aharoni" panose="02010803020104030203" pitchFamily="2" charset="-79"/>
                <a:cs typeface="Aharoni" panose="02010803020104030203" pitchFamily="2" charset="-79"/>
              </a:rPr>
              <a:t>GROW</a:t>
            </a:r>
            <a:r>
              <a:rPr lang="en-US" sz="3600" dirty="0">
                <a:solidFill>
                  <a:schemeClr val="bg1"/>
                </a:solidFill>
                <a:latin typeface="Aharoni" panose="02010803020104030203" pitchFamily="2" charset="-79"/>
                <a:cs typeface="Aharoni" panose="02010803020104030203" pitchFamily="2" charset="-79"/>
              </a:rPr>
              <a:t> to place of putting your Potential at </a:t>
            </a:r>
            <a:r>
              <a:rPr lang="en-US" sz="3600" dirty="0">
                <a:solidFill>
                  <a:srgbClr val="FF0000"/>
                </a:solidFill>
                <a:latin typeface="Aharoni" panose="02010803020104030203" pitchFamily="2" charset="-79"/>
                <a:cs typeface="Aharoni" panose="02010803020104030203" pitchFamily="2" charset="-79"/>
              </a:rPr>
              <a:t>Risk</a:t>
            </a:r>
          </a:p>
          <a:p>
            <a:pPr marL="0" indent="0" algn="ctr">
              <a:buNone/>
            </a:pPr>
            <a:r>
              <a:rPr lang="en-US" sz="5400" dirty="0">
                <a:solidFill>
                  <a:schemeClr val="bg1"/>
                </a:solidFill>
                <a:latin typeface="Aharoni" panose="02010803020104030203" pitchFamily="2" charset="-79"/>
                <a:cs typeface="Aharoni" panose="02010803020104030203" pitchFamily="2" charset="-79"/>
              </a:rPr>
              <a:t>COME BACK NEXT SUNDAY</a:t>
            </a:r>
          </a:p>
        </p:txBody>
      </p:sp>
    </p:spTree>
    <p:extLst>
      <p:ext uri="{BB962C8B-B14F-4D97-AF65-F5344CB8AC3E}">
        <p14:creationId xmlns:p14="http://schemas.microsoft.com/office/powerpoint/2010/main" val="342556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365126"/>
            <a:ext cx="10515600" cy="5811838"/>
          </a:xfrm>
        </p:spPr>
        <p:txBody>
          <a:bodyPr>
            <a:noAutofit/>
          </a:bodyPr>
          <a:lstStyle/>
          <a:p>
            <a:pPr marL="0" indent="0">
              <a:buNone/>
            </a:pPr>
            <a:r>
              <a:rPr lang="en-US" sz="3600" dirty="0">
                <a:solidFill>
                  <a:schemeClr val="bg1"/>
                </a:solidFill>
                <a:latin typeface="Aharoni" panose="02010803020104030203" pitchFamily="2" charset="-79"/>
                <a:cs typeface="Aharoni" panose="02010803020104030203" pitchFamily="2" charset="-79"/>
              </a:rPr>
              <a:t>2Cor. 4:7 </a:t>
            </a:r>
            <a:r>
              <a:rPr lang="en-US" sz="3600" dirty="0">
                <a:solidFill>
                  <a:srgbClr val="FF0000"/>
                </a:solidFill>
                <a:latin typeface="Aharoni" panose="02010803020104030203" pitchFamily="2" charset="-79"/>
                <a:cs typeface="Aharoni" panose="02010803020104030203" pitchFamily="2" charset="-79"/>
              </a:rPr>
              <a:t>But we have this treasure in jars of clay, to show that the surpassing power belongs to God and not to us</a:t>
            </a:r>
            <a:r>
              <a:rPr lang="en-US" sz="3600" dirty="0">
                <a:solidFill>
                  <a:schemeClr val="bg1"/>
                </a:solidFill>
                <a:latin typeface="Aharoni" panose="02010803020104030203" pitchFamily="2" charset="-79"/>
                <a:cs typeface="Aharoni" panose="02010803020104030203" pitchFamily="2" charset="-79"/>
              </a:rPr>
              <a:t>. 8 We are afflicted in every way, but not crushed; perplexed, but not driven to despair; 9 persecuted, but not forsaken; struck down, but not destroyed; 10 always carrying in the body the death of Jesus, so that the life of Jesus may also be manifested in our bodies. </a:t>
            </a:r>
          </a:p>
        </p:txBody>
      </p:sp>
    </p:spTree>
    <p:extLst>
      <p:ext uri="{BB962C8B-B14F-4D97-AF65-F5344CB8AC3E}">
        <p14:creationId xmlns:p14="http://schemas.microsoft.com/office/powerpoint/2010/main" val="199888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lgn="ctr">
              <a:buNone/>
            </a:pPr>
            <a:endParaRPr lang="en-US" sz="4800" b="1" baseline="30000" dirty="0">
              <a:solidFill>
                <a:srgbClr val="000000"/>
              </a:solidFill>
              <a:latin typeface="Aharoni" panose="02010803020104030203" pitchFamily="2" charset="-79"/>
              <a:cs typeface="Aharoni" panose="02010803020104030203" pitchFamily="2" charset="-79"/>
            </a:endParaRPr>
          </a:p>
          <a:p>
            <a:pPr marL="0" indent="0" algn="ctr">
              <a:buNone/>
            </a:pPr>
            <a:r>
              <a:rPr lang="en-US" sz="4800" b="1" baseline="30000" dirty="0">
                <a:solidFill>
                  <a:schemeClr val="bg1"/>
                </a:solidFill>
                <a:latin typeface="Aharoni" panose="02010803020104030203" pitchFamily="2" charset="-79"/>
                <a:cs typeface="Aharoni" panose="02010803020104030203" pitchFamily="2" charset="-79"/>
              </a:rPr>
              <a:t>Eph. 3:20</a:t>
            </a:r>
            <a:r>
              <a:rPr lang="en-US" sz="4400" b="1" baseline="30000" dirty="0">
                <a:solidFill>
                  <a:schemeClr val="bg1"/>
                </a:solidFill>
                <a:latin typeface="Aharoni" panose="02010803020104030203" pitchFamily="2" charset="-79"/>
                <a:cs typeface="Aharoni" panose="02010803020104030203" pitchFamily="2" charset="-79"/>
              </a:rPr>
              <a:t> </a:t>
            </a:r>
            <a:r>
              <a:rPr lang="en-US" sz="4400" dirty="0">
                <a:solidFill>
                  <a:schemeClr val="bg1"/>
                </a:solidFill>
                <a:latin typeface="Aharoni" panose="02010803020104030203" pitchFamily="2" charset="-79"/>
                <a:cs typeface="Aharoni" panose="02010803020104030203" pitchFamily="2" charset="-79"/>
              </a:rPr>
              <a:t>Now to him who is </a:t>
            </a:r>
            <a:r>
              <a:rPr lang="en-US" sz="4400" dirty="0">
                <a:solidFill>
                  <a:srgbClr val="FF0000"/>
                </a:solidFill>
                <a:latin typeface="Aharoni" panose="02010803020104030203" pitchFamily="2" charset="-79"/>
                <a:cs typeface="Aharoni" panose="02010803020104030203" pitchFamily="2" charset="-79"/>
              </a:rPr>
              <a:t>able to do far more abundantly than all that we ask or think</a:t>
            </a:r>
            <a:r>
              <a:rPr lang="en-US" sz="4400" dirty="0">
                <a:solidFill>
                  <a:schemeClr val="bg1"/>
                </a:solidFill>
                <a:latin typeface="Aharoni" panose="02010803020104030203" pitchFamily="2" charset="-79"/>
                <a:cs typeface="Aharoni" panose="02010803020104030203" pitchFamily="2" charset="-79"/>
              </a:rPr>
              <a:t>, according to the power at work within us,</a:t>
            </a:r>
          </a:p>
        </p:txBody>
      </p:sp>
    </p:spTree>
    <p:extLst>
      <p:ext uri="{BB962C8B-B14F-4D97-AF65-F5344CB8AC3E}">
        <p14:creationId xmlns:p14="http://schemas.microsoft.com/office/powerpoint/2010/main" val="302432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buNone/>
            </a:pPr>
            <a:r>
              <a:rPr lang="en-US" sz="4400" dirty="0">
                <a:solidFill>
                  <a:schemeClr val="bg1"/>
                </a:solidFill>
                <a:latin typeface="Aharoni" panose="02010803020104030203" pitchFamily="2" charset="-79"/>
                <a:cs typeface="Aharoni" panose="02010803020104030203" pitchFamily="2" charset="-79"/>
              </a:rPr>
              <a:t>Potential: /</a:t>
            </a:r>
            <a:r>
              <a:rPr lang="en-US" sz="4400" dirty="0" err="1">
                <a:solidFill>
                  <a:schemeClr val="bg1"/>
                </a:solidFill>
                <a:latin typeface="Aharoni" panose="02010803020104030203" pitchFamily="2" charset="-79"/>
                <a:cs typeface="Aharoni" panose="02010803020104030203" pitchFamily="2" charset="-79"/>
              </a:rPr>
              <a:t>pəˈten</a:t>
            </a:r>
            <a:r>
              <a:rPr lang="en-US" sz="4400" dirty="0">
                <a:solidFill>
                  <a:schemeClr val="bg1"/>
                </a:solidFill>
                <a:latin typeface="Aharoni" panose="02010803020104030203" pitchFamily="2" charset="-79"/>
                <a:cs typeface="Aharoni" panose="02010803020104030203" pitchFamily="2" charset="-79"/>
              </a:rPr>
              <a:t>(t)</a:t>
            </a:r>
            <a:r>
              <a:rPr lang="en-US" sz="4400" dirty="0" err="1">
                <a:solidFill>
                  <a:schemeClr val="bg1"/>
                </a:solidFill>
                <a:latin typeface="Aharoni" panose="02010803020104030203" pitchFamily="2" charset="-79"/>
                <a:cs typeface="Aharoni" panose="02010803020104030203" pitchFamily="2" charset="-79"/>
              </a:rPr>
              <a:t>SHəl</a:t>
            </a:r>
            <a:r>
              <a:rPr lang="en-US" sz="4400" dirty="0">
                <a:solidFill>
                  <a:schemeClr val="bg1"/>
                </a:solidFill>
                <a:latin typeface="Aharoni" panose="02010803020104030203" pitchFamily="2" charset="-79"/>
                <a:cs typeface="Aharoni" panose="02010803020104030203" pitchFamily="2" charset="-79"/>
              </a:rPr>
              <a:t>, </a:t>
            </a:r>
            <a:r>
              <a:rPr lang="en-US" sz="4400" dirty="0">
                <a:solidFill>
                  <a:srgbClr val="FF0000"/>
                </a:solidFill>
                <a:latin typeface="Aharoni" panose="02010803020104030203" pitchFamily="2" charset="-79"/>
                <a:cs typeface="Aharoni" panose="02010803020104030203" pitchFamily="2" charset="-79"/>
              </a:rPr>
              <a:t>having or showing the capacity to become or develop into something in the future</a:t>
            </a:r>
            <a:r>
              <a:rPr lang="en-US" sz="4400" dirty="0">
                <a:solidFill>
                  <a:schemeClr val="bg1"/>
                </a:solidFill>
                <a:latin typeface="Aharoni" panose="02010803020104030203" pitchFamily="2" charset="-79"/>
                <a:cs typeface="Aharoni" panose="02010803020104030203" pitchFamily="2" charset="-79"/>
              </a:rPr>
              <a:t>. possible, likely, prospective, future, probable, budding, in the making; latent </a:t>
            </a:r>
            <a:r>
              <a:rPr lang="en-US" sz="4400" dirty="0">
                <a:solidFill>
                  <a:srgbClr val="FF0000"/>
                </a:solidFill>
                <a:latin typeface="Aharoni" panose="02010803020104030203" pitchFamily="2" charset="-79"/>
                <a:cs typeface="Aharoni" panose="02010803020104030203" pitchFamily="2" charset="-79"/>
              </a:rPr>
              <a:t>qualities or abilities that may be developed and lead to future success or usefulness.</a:t>
            </a:r>
          </a:p>
          <a:p>
            <a:pPr marL="0" indent="0">
              <a:buNone/>
            </a:pPr>
            <a:r>
              <a:rPr lang="en-US" dirty="0">
                <a:solidFill>
                  <a:schemeClr val="bg1"/>
                </a:solidFill>
                <a:latin typeface="Aharoni" panose="02010803020104030203" pitchFamily="2" charset="-79"/>
                <a:cs typeface="Aharoni" panose="02010803020104030203" pitchFamily="2" charset="-79"/>
              </a:rPr>
              <a:t>"</a:t>
            </a:r>
          </a:p>
        </p:txBody>
      </p:sp>
    </p:spTree>
    <p:extLst>
      <p:ext uri="{BB962C8B-B14F-4D97-AF65-F5344CB8AC3E}">
        <p14:creationId xmlns:p14="http://schemas.microsoft.com/office/powerpoint/2010/main" val="341811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buNone/>
            </a:pPr>
            <a:r>
              <a:rPr lang="en-US" sz="3600" dirty="0">
                <a:solidFill>
                  <a:srgbClr val="FF0000"/>
                </a:solidFill>
                <a:latin typeface="Aharoni" panose="02010803020104030203" pitchFamily="2" charset="-79"/>
                <a:cs typeface="Aharoni" panose="02010803020104030203" pitchFamily="2" charset="-79"/>
              </a:rPr>
              <a:t>Potential</a:t>
            </a:r>
            <a:r>
              <a:rPr lang="en-US" sz="3600" dirty="0">
                <a:solidFill>
                  <a:schemeClr val="bg1"/>
                </a:solidFill>
                <a:latin typeface="Aharoni" panose="02010803020104030203" pitchFamily="2" charset="-79"/>
                <a:cs typeface="Aharoni" panose="02010803020104030203" pitchFamily="2" charset="-79"/>
              </a:rPr>
              <a:t>: The unexposed, untapped, hidden, dormant revelations that lay beneath the accumulated dust and grime of many years. </a:t>
            </a:r>
            <a:r>
              <a:rPr lang="en-US" sz="3600" dirty="0">
                <a:solidFill>
                  <a:srgbClr val="FF0000"/>
                </a:solidFill>
                <a:latin typeface="Aharoni" panose="02010803020104030203" pitchFamily="2" charset="-79"/>
                <a:cs typeface="Aharoni" panose="02010803020104030203" pitchFamily="2" charset="-79"/>
              </a:rPr>
              <a:t>Potential:</a:t>
            </a:r>
            <a:r>
              <a:rPr lang="en-US" sz="3600" dirty="0">
                <a:solidFill>
                  <a:schemeClr val="bg1"/>
                </a:solidFill>
                <a:latin typeface="Aharoni" panose="02010803020104030203" pitchFamily="2" charset="-79"/>
                <a:cs typeface="Aharoni" panose="02010803020104030203" pitchFamily="2" charset="-79"/>
              </a:rPr>
              <a:t> Strength and beauty that lay unmarred by the ravages of fire, wind, and water. </a:t>
            </a:r>
          </a:p>
          <a:p>
            <a:pPr marL="0" indent="0">
              <a:buNone/>
            </a:pPr>
            <a:r>
              <a:rPr lang="en-US" sz="3600" dirty="0">
                <a:solidFill>
                  <a:srgbClr val="FF0000"/>
                </a:solidFill>
                <a:latin typeface="Aharoni" panose="02010803020104030203" pitchFamily="2" charset="-79"/>
                <a:cs typeface="Aharoni" panose="02010803020104030203" pitchFamily="2" charset="-79"/>
              </a:rPr>
              <a:t>Potential:</a:t>
            </a:r>
            <a:r>
              <a:rPr lang="en-US" sz="3600" dirty="0">
                <a:solidFill>
                  <a:schemeClr val="bg1"/>
                </a:solidFill>
                <a:latin typeface="Aharoni" panose="02010803020104030203" pitchFamily="2" charset="-79"/>
                <a:cs typeface="Aharoni" panose="02010803020104030203" pitchFamily="2" charset="-79"/>
              </a:rPr>
              <a:t> The possibilities for rebuilding after years of destruction, decay, and neglect.</a:t>
            </a:r>
          </a:p>
          <a:p>
            <a:pPr marL="0" indent="0">
              <a:buNone/>
            </a:pPr>
            <a:endParaRPr lang="en-US" sz="3600" dirty="0">
              <a:solidFill>
                <a:schemeClr val="bg1"/>
              </a:solidFill>
              <a:latin typeface="Aharoni" panose="02010803020104030203" pitchFamily="2" charset="-79"/>
              <a:cs typeface="Aharoni" panose="02010803020104030203" pitchFamily="2" charset="-79"/>
            </a:endParaRPr>
          </a:p>
          <a:p>
            <a:pPr marL="0" indent="0">
              <a:buNone/>
            </a:pPr>
            <a:r>
              <a:rPr lang="en-US" sz="3600" dirty="0">
                <a:solidFill>
                  <a:schemeClr val="bg1"/>
                </a:solidFill>
                <a:latin typeface="Aharoni" panose="02010803020104030203" pitchFamily="2" charset="-79"/>
                <a:cs typeface="Aharoni" panose="02010803020104030203" pitchFamily="2" charset="-79"/>
              </a:rPr>
              <a:t>Dr. Myles Munroe</a:t>
            </a:r>
            <a:endParaRPr lang="en-US" dirty="0">
              <a:solidFill>
                <a:schemeClr val="bg1"/>
              </a:solidFill>
            </a:endParaRPr>
          </a:p>
        </p:txBody>
      </p:sp>
    </p:spTree>
    <p:extLst>
      <p:ext uri="{BB962C8B-B14F-4D97-AF65-F5344CB8AC3E}">
        <p14:creationId xmlns:p14="http://schemas.microsoft.com/office/powerpoint/2010/main" val="5356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buNone/>
            </a:pPr>
            <a:endParaRPr lang="en-US" sz="5400" dirty="0">
              <a:solidFill>
                <a:schemeClr val="bg1"/>
              </a:solidFill>
              <a:latin typeface="Aharoni" panose="02010803020104030203" pitchFamily="2" charset="-79"/>
              <a:cs typeface="Aharoni" panose="02010803020104030203" pitchFamily="2" charset="-79"/>
            </a:endParaRPr>
          </a:p>
          <a:p>
            <a:pPr marL="0" indent="0" algn="ctr">
              <a:buNone/>
            </a:pPr>
            <a:r>
              <a:rPr lang="en-US" sz="5400" dirty="0">
                <a:solidFill>
                  <a:schemeClr val="bg1"/>
                </a:solidFill>
                <a:latin typeface="Aharoni" panose="02010803020104030203" pitchFamily="2" charset="-79"/>
                <a:cs typeface="Aharoni" panose="02010803020104030203" pitchFamily="2" charset="-79"/>
              </a:rPr>
              <a:t>Good enough is enemy to your </a:t>
            </a:r>
            <a:r>
              <a:rPr lang="en-US" sz="5400" dirty="0">
                <a:solidFill>
                  <a:srgbClr val="FF0000"/>
                </a:solidFill>
                <a:latin typeface="Aharoni" panose="02010803020104030203" pitchFamily="2" charset="-79"/>
                <a:cs typeface="Aharoni" panose="02010803020104030203" pitchFamily="2" charset="-79"/>
              </a:rPr>
              <a:t>POTENTIAL</a:t>
            </a:r>
            <a:r>
              <a:rPr lang="en-US" sz="5400" dirty="0">
                <a:solidFill>
                  <a:schemeClr val="bg1"/>
                </a:solidFill>
                <a:latin typeface="Aharoni" panose="02010803020104030203" pitchFamily="2" charset="-79"/>
                <a:cs typeface="Aharoni" panose="02010803020104030203" pitchFamily="2" charset="-79"/>
              </a:rPr>
              <a:t> greatness</a:t>
            </a:r>
          </a:p>
        </p:txBody>
      </p:sp>
    </p:spTree>
    <p:extLst>
      <p:ext uri="{BB962C8B-B14F-4D97-AF65-F5344CB8AC3E}">
        <p14:creationId xmlns:p14="http://schemas.microsoft.com/office/powerpoint/2010/main" val="242258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lgn="ctr">
              <a:buNone/>
            </a:pPr>
            <a:endParaRPr lang="en-US" sz="4800" dirty="0">
              <a:solidFill>
                <a:srgbClr val="FF0000"/>
              </a:solidFill>
              <a:latin typeface="Aharoni" panose="02010803020104030203" pitchFamily="2" charset="-79"/>
              <a:cs typeface="Aharoni" panose="02010803020104030203" pitchFamily="2" charset="-79"/>
            </a:endParaRPr>
          </a:p>
          <a:p>
            <a:pPr marL="0" indent="0" algn="ctr">
              <a:buNone/>
            </a:pPr>
            <a:r>
              <a:rPr lang="en-US" sz="4800" dirty="0">
                <a:solidFill>
                  <a:srgbClr val="FF0000"/>
                </a:solidFill>
                <a:latin typeface="Aharoni" panose="02010803020104030203" pitchFamily="2" charset="-79"/>
                <a:cs typeface="Aharoni" panose="02010803020104030203" pitchFamily="2" charset="-79"/>
              </a:rPr>
              <a:t>FRUSTRATION</a:t>
            </a:r>
            <a:r>
              <a:rPr lang="en-US" sz="4800" dirty="0">
                <a:latin typeface="Aharoni" panose="02010803020104030203" pitchFamily="2" charset="-79"/>
                <a:cs typeface="Aharoni" panose="02010803020104030203" pitchFamily="2" charset="-79"/>
              </a:rPr>
              <a:t> </a:t>
            </a:r>
            <a:r>
              <a:rPr lang="en-US" sz="4800" dirty="0">
                <a:solidFill>
                  <a:schemeClr val="bg1"/>
                </a:solidFill>
                <a:latin typeface="Aharoni" panose="02010803020104030203" pitchFamily="2" charset="-79"/>
                <a:cs typeface="Aharoni" panose="02010803020104030203" pitchFamily="2" charset="-79"/>
              </a:rPr>
              <a:t>is no longer your ENEMY, FRUSTRATION is Now your MOTIVATION to fulfill your POTENTIAL.</a:t>
            </a:r>
          </a:p>
        </p:txBody>
      </p:sp>
    </p:spTree>
    <p:extLst>
      <p:ext uri="{BB962C8B-B14F-4D97-AF65-F5344CB8AC3E}">
        <p14:creationId xmlns:p14="http://schemas.microsoft.com/office/powerpoint/2010/main" val="170281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indent="0" algn="ctr">
              <a:buNone/>
            </a:pPr>
            <a:r>
              <a:rPr lang="en-US" sz="3600" dirty="0">
                <a:solidFill>
                  <a:schemeClr val="bg1"/>
                </a:solidFill>
                <a:latin typeface="Aharoni" panose="02010803020104030203" pitchFamily="2" charset="-79"/>
                <a:cs typeface="Aharoni" panose="02010803020104030203" pitchFamily="2" charset="-79"/>
              </a:rPr>
              <a:t>6 Keys to Releasing your Potential</a:t>
            </a:r>
          </a:p>
          <a:p>
            <a:pPr marL="0" indent="0" algn="ctr">
              <a:buNone/>
            </a:pPr>
            <a:r>
              <a:rPr lang="en-US" sz="3600" dirty="0">
                <a:solidFill>
                  <a:schemeClr val="bg1"/>
                </a:solidFill>
                <a:latin typeface="Aharoni" panose="02010803020104030203" pitchFamily="2" charset="-79"/>
                <a:cs typeface="Aharoni" panose="02010803020104030203" pitchFamily="2" charset="-79"/>
              </a:rPr>
              <a:t>Know Your Source</a:t>
            </a:r>
          </a:p>
          <a:p>
            <a:pPr marL="0" indent="0" algn="ctr">
              <a:buNone/>
            </a:pPr>
            <a:r>
              <a:rPr lang="en-US" sz="3600" dirty="0">
                <a:solidFill>
                  <a:schemeClr val="bg1"/>
                </a:solidFill>
                <a:latin typeface="Aharoni" panose="02010803020104030203" pitchFamily="2" charset="-79"/>
                <a:cs typeface="Aharoni" panose="02010803020104030203" pitchFamily="2" charset="-79"/>
              </a:rPr>
              <a:t>Understand Your Function </a:t>
            </a:r>
          </a:p>
          <a:p>
            <a:pPr marL="0" indent="0" algn="ctr">
              <a:buNone/>
            </a:pPr>
            <a:r>
              <a:rPr lang="en-US" sz="3600" dirty="0">
                <a:solidFill>
                  <a:schemeClr val="bg1"/>
                </a:solidFill>
                <a:latin typeface="Aharoni" panose="02010803020104030203" pitchFamily="2" charset="-79"/>
                <a:cs typeface="Aharoni" panose="02010803020104030203" pitchFamily="2" charset="-79"/>
              </a:rPr>
              <a:t>Understand Your Purpose</a:t>
            </a:r>
          </a:p>
          <a:p>
            <a:pPr marL="0" indent="0" algn="ctr">
              <a:buNone/>
            </a:pPr>
            <a:r>
              <a:rPr lang="en-US" sz="3600" dirty="0">
                <a:solidFill>
                  <a:schemeClr val="bg1"/>
                </a:solidFill>
                <a:latin typeface="Aharoni" panose="02010803020104030203" pitchFamily="2" charset="-79"/>
                <a:cs typeface="Aharoni" panose="02010803020104030203" pitchFamily="2" charset="-79"/>
              </a:rPr>
              <a:t>Know Your Resources</a:t>
            </a:r>
          </a:p>
          <a:p>
            <a:pPr marL="0" indent="0" algn="ctr">
              <a:buNone/>
            </a:pPr>
            <a:r>
              <a:rPr lang="en-US" sz="3600" dirty="0">
                <a:solidFill>
                  <a:schemeClr val="bg1"/>
                </a:solidFill>
                <a:latin typeface="Aharoni" panose="02010803020104030203" pitchFamily="2" charset="-79"/>
                <a:cs typeface="Aharoni" panose="02010803020104030203" pitchFamily="2" charset="-79"/>
              </a:rPr>
              <a:t>Maintain the Right Environment</a:t>
            </a:r>
          </a:p>
          <a:p>
            <a:pPr marL="0" indent="0" algn="ctr">
              <a:buNone/>
            </a:pPr>
            <a:r>
              <a:rPr lang="en-US" sz="3600" dirty="0">
                <a:solidFill>
                  <a:schemeClr val="bg1"/>
                </a:solidFill>
                <a:latin typeface="Aharoni" panose="02010803020104030203" pitchFamily="2" charset="-79"/>
                <a:cs typeface="Aharoni" panose="02010803020104030203" pitchFamily="2" charset="-79"/>
              </a:rPr>
              <a:t>Work: The Master Key</a:t>
            </a:r>
          </a:p>
        </p:txBody>
      </p:sp>
    </p:spTree>
    <p:extLst>
      <p:ext uri="{BB962C8B-B14F-4D97-AF65-F5344CB8AC3E}">
        <p14:creationId xmlns:p14="http://schemas.microsoft.com/office/powerpoint/2010/main" val="148757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A6EA-6E0F-49E5-9B8E-4A6216A4368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3F7757-1FD0-4DE1-B091-E2DD3773CD9F}"/>
              </a:ext>
            </a:extLst>
          </p:cNvPr>
          <p:cNvSpPr>
            <a:spLocks noGrp="1"/>
          </p:cNvSpPr>
          <p:nvPr>
            <p:ph idx="1"/>
          </p:nvPr>
        </p:nvSpPr>
        <p:spPr>
          <a:xfrm>
            <a:off x="838200" y="410844"/>
            <a:ext cx="10515600" cy="5766119"/>
          </a:xfrm>
        </p:spPr>
        <p:txBody>
          <a:bodyPr>
            <a:normAutofit/>
          </a:bodyPr>
          <a:lstStyle/>
          <a:p>
            <a:pPr marL="0" lvl="0" indent="0" algn="ctr">
              <a:buNone/>
            </a:pPr>
            <a:r>
              <a:rPr lang="en-US" sz="3600" dirty="0">
                <a:solidFill>
                  <a:prstClr val="white"/>
                </a:solidFill>
                <a:latin typeface="Aharoni" panose="02010803020104030203" pitchFamily="2" charset="-79"/>
                <a:cs typeface="Aharoni" panose="02010803020104030203" pitchFamily="2" charset="-79"/>
              </a:rPr>
              <a:t>Know Your Source</a:t>
            </a:r>
          </a:p>
          <a:p>
            <a:pPr marL="0" lvl="0" indent="0" algn="ctr">
              <a:buNone/>
            </a:pPr>
            <a:r>
              <a:rPr lang="en-US" sz="3600" dirty="0">
                <a:solidFill>
                  <a:srgbClr val="FF0000"/>
                </a:solidFill>
                <a:latin typeface="Aharoni" panose="02010803020104030203" pitchFamily="2" charset="-79"/>
                <a:cs typeface="Aharoni" panose="02010803020104030203" pitchFamily="2" charset="-79"/>
              </a:rPr>
              <a:t>God gave you</a:t>
            </a:r>
            <a:r>
              <a:rPr lang="en-US" sz="3600" dirty="0">
                <a:solidFill>
                  <a:prstClr val="white"/>
                </a:solidFill>
                <a:latin typeface="Aharoni" panose="02010803020104030203" pitchFamily="2" charset="-79"/>
                <a:cs typeface="Aharoni" panose="02010803020104030203" pitchFamily="2" charset="-79"/>
              </a:rPr>
              <a:t> this </a:t>
            </a:r>
            <a:r>
              <a:rPr lang="en-US" sz="3600" dirty="0">
                <a:solidFill>
                  <a:srgbClr val="FF0000"/>
                </a:solidFill>
                <a:latin typeface="Aharoni" panose="02010803020104030203" pitchFamily="2" charset="-79"/>
                <a:cs typeface="Aharoni" panose="02010803020104030203" pitchFamily="2" charset="-79"/>
              </a:rPr>
              <a:t>potential</a:t>
            </a:r>
            <a:r>
              <a:rPr lang="en-US" sz="3600" dirty="0">
                <a:solidFill>
                  <a:prstClr val="white"/>
                </a:solidFill>
                <a:latin typeface="Aharoni" panose="02010803020104030203" pitchFamily="2" charset="-79"/>
                <a:cs typeface="Aharoni" panose="02010803020104030203" pitchFamily="2" charset="-79"/>
              </a:rPr>
              <a:t> and He designed you to fulfill it. You must know God, your Source, if you want to experience a satisfying, abundant life.</a:t>
            </a:r>
          </a:p>
          <a:p>
            <a:pPr marL="0" lvl="0" indent="0" algn="ctr">
              <a:buNone/>
            </a:pPr>
            <a:endParaRPr lang="en-US" sz="3600" dirty="0">
              <a:solidFill>
                <a:prstClr val="white"/>
              </a:solidFill>
              <a:latin typeface="Aharoni" panose="02010803020104030203" pitchFamily="2" charset="-79"/>
              <a:cs typeface="Aharoni" panose="02010803020104030203" pitchFamily="2" charset="-79"/>
            </a:endParaRPr>
          </a:p>
          <a:p>
            <a:pPr marL="0" lvl="0" indent="0" algn="ctr">
              <a:buNone/>
            </a:pPr>
            <a:r>
              <a:rPr lang="en-US" sz="3600" dirty="0">
                <a:solidFill>
                  <a:prstClr val="white"/>
                </a:solidFill>
                <a:latin typeface="Aharoni" panose="02010803020104030203" pitchFamily="2" charset="-79"/>
                <a:cs typeface="Aharoni" panose="02010803020104030203" pitchFamily="2" charset="-79"/>
              </a:rPr>
              <a:t>Ephesians 1:3-14</a:t>
            </a:r>
          </a:p>
          <a:p>
            <a:pPr marL="0" lvl="0" indent="0" algn="ctr">
              <a:buNone/>
            </a:pPr>
            <a:r>
              <a:rPr lang="en-US" sz="3600" dirty="0">
                <a:solidFill>
                  <a:prstClr val="white"/>
                </a:solidFill>
                <a:latin typeface="Aharoni" panose="02010803020104030203" pitchFamily="2" charset="-79"/>
                <a:cs typeface="Aharoni" panose="02010803020104030203" pitchFamily="2" charset="-79"/>
              </a:rPr>
              <a:t>Ephesians 2:10</a:t>
            </a:r>
          </a:p>
          <a:p>
            <a:pPr marL="0" lvl="0" indent="0" algn="ctr">
              <a:buNone/>
            </a:pPr>
            <a:r>
              <a:rPr lang="en-US" sz="3600" dirty="0">
                <a:solidFill>
                  <a:prstClr val="white"/>
                </a:solidFill>
                <a:latin typeface="Aharoni" panose="02010803020104030203" pitchFamily="2" charset="-79"/>
                <a:cs typeface="Aharoni" panose="02010803020104030203" pitchFamily="2" charset="-79"/>
              </a:rPr>
              <a:t>John 15:5</a:t>
            </a:r>
          </a:p>
          <a:p>
            <a:pPr marL="0" lvl="0" indent="0" algn="ctr">
              <a:buNone/>
            </a:pPr>
            <a:endParaRPr lang="en-US" sz="3600" dirty="0">
              <a:solidFill>
                <a:prstClr val="white"/>
              </a:solidFill>
              <a:latin typeface="Aharoni" panose="02010803020104030203" pitchFamily="2" charset="-79"/>
              <a:cs typeface="Aharoni" panose="02010803020104030203" pitchFamily="2" charset="-79"/>
            </a:endParaRPr>
          </a:p>
          <a:p>
            <a:pPr marL="0" indent="0" algn="ctr">
              <a:buNone/>
            </a:pPr>
            <a:endParaRPr lang="en-US" dirty="0"/>
          </a:p>
        </p:txBody>
      </p:sp>
    </p:spTree>
    <p:extLst>
      <p:ext uri="{BB962C8B-B14F-4D97-AF65-F5344CB8AC3E}">
        <p14:creationId xmlns:p14="http://schemas.microsoft.com/office/powerpoint/2010/main" val="1885861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689</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hmbell</dc:creator>
  <cp:lastModifiedBy>hmbell</cp:lastModifiedBy>
  <cp:revision>19</cp:revision>
  <dcterms:created xsi:type="dcterms:W3CDTF">2019-02-03T01:58:17Z</dcterms:created>
  <dcterms:modified xsi:type="dcterms:W3CDTF">2019-02-03T14:27:39Z</dcterms:modified>
</cp:coreProperties>
</file>